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86" r:id="rId4"/>
    <p:sldId id="287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298" r:id="rId30"/>
    <p:sldId id="299" r:id="rId31"/>
    <p:sldId id="300" r:id="rId32"/>
    <p:sldId id="273" r:id="rId33"/>
    <p:sldId id="271" r:id="rId34"/>
    <p:sldId id="272" r:id="rId35"/>
    <p:sldId id="282" r:id="rId36"/>
    <p:sldId id="285" r:id="rId37"/>
    <p:sldId id="284" r:id="rId38"/>
    <p:sldId id="281" r:id="rId39"/>
    <p:sldId id="274" r:id="rId40"/>
    <p:sldId id="288" r:id="rId41"/>
    <p:sldId id="283" r:id="rId42"/>
    <p:sldId id="262" r:id="rId43"/>
    <p:sldId id="260" r:id="rId44"/>
    <p:sldId id="263" r:id="rId45"/>
    <p:sldId id="296" r:id="rId46"/>
    <p:sldId id="295" r:id="rId47"/>
    <p:sldId id="261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</p14:sldIdLst>
        </p14:section>
        <p14:section name="시스템관리" id="{62C55E7E-FF68-4C68-ABDE-2278649C1EF6}">
          <p14:sldIdLst>
            <p14:sldId id="286"/>
            <p14:sldId id="287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기준정보관리" id="{988150D8-562A-4EEF-8288-6A787147FEB0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작업지시관리" id="{DD3204BB-580A-4107-9596-830FDF01A925}">
          <p14:sldIdLst>
            <p14:sldId id="298"/>
            <p14:sldId id="299"/>
            <p14:sldId id="300"/>
          </p14:sldIdLst>
        </p14:section>
        <p14:section name="실적관리" id="{9114347B-36A7-4811-B6A5-5AE66CB0E06F}">
          <p14:sldIdLst>
            <p14:sldId id="273"/>
            <p14:sldId id="271"/>
            <p14:sldId id="272"/>
            <p14:sldId id="282"/>
            <p14:sldId id="285"/>
            <p14:sldId id="284"/>
            <p14:sldId id="281"/>
            <p14:sldId id="274"/>
            <p14:sldId id="288"/>
            <p14:sldId id="283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301"/>
            <p14:sldId id="302"/>
            <p14:sldId id="303"/>
            <p14:sldId id="304"/>
            <p14:sldId id="305"/>
          </p14:sldIdLst>
        </p14:section>
        <p14:section name="분석관리" id="{036A8956-AC69-4FCE-9839-581783583C54}">
          <p14:sldIdLst>
            <p14:sldId id="306"/>
            <p14:sldId id="307"/>
            <p14:sldId id="308"/>
            <p14:sldId id="309"/>
          </p14:sldIdLst>
        </p14:section>
        <p14:section name="금형관리" id="{6D51E715-79F6-47DC-B3D6-E159F3E6597D}">
          <p14:sldIdLst>
            <p14:sldId id="310"/>
            <p14:sldId id="311"/>
          </p14:sldIdLst>
        </p14:section>
        <p14:section name="피오피" id="{B8074954-8CBA-4DE6-A6DA-3C4769A1C08B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353" autoAdjust="0"/>
  </p:normalViewPr>
  <p:slideViewPr>
    <p:cSldViewPr snapToGrid="0">
      <p:cViewPr>
        <p:scale>
          <a:sx n="100" d="100"/>
          <a:sy n="100" d="100"/>
        </p:scale>
        <p:origin x="-7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 </a:t>
            </a:r>
            <a:r>
              <a:rPr lang="en-US" altLang="ko-KR" sz="900" dirty="0"/>
              <a:t>IP</a:t>
            </a:r>
            <a:r>
              <a:rPr lang="ko-KR" altLang="en-US" sz="900" dirty="0"/>
              <a:t>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특정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막는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0A21849-C404-46B3-BD68-3DA37418B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6E481A83-81D9-473D-BD6C-34EEB183B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106" y="2036630"/>
            <a:ext cx="51117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IP Address,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허용여부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6E5613-7B76-4340-A4B6-D8E2E39F8828}"/>
              </a:ext>
            </a:extLst>
          </p:cNvPr>
          <p:cNvSpPr/>
          <p:nvPr/>
        </p:nvSpPr>
        <p:spPr>
          <a:xfrm>
            <a:off x="1958994" y="5064369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3EC051E6-0B5D-4230-9200-A70927A5C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623" y="5295838"/>
            <a:ext cx="47529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허용여부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5027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IPC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단말기를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A556666-8F43-40CA-8D19-E28A917D5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EB2FA8-3545-4E14-8412-2E096A9BB6F6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7460C9-6150-4726-8EE9-A2C926E23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2248407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62F7BB72-7EA5-457E-8992-8BD6D424D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838" y="5059111"/>
            <a:ext cx="3798515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186342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73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solidFill>
                <a:srgbClr val="000000"/>
              </a:solidFill>
              <a:latin typeface="굴림"/>
              <a:ea typeface="맑은 고딕"/>
            </a:endParaRPr>
          </a:p>
          <a:p>
            <a:pPr marL="108000" indent="-107640"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채널과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맵핑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EB0A03F-FD58-4222-9149-B38DE067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60901" cy="516405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0CD0BB60-CF9C-4CF1-9909-879283D7F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164" y="2479168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21C84C-EEF1-4578-A76C-02D61738D1D2}"/>
              </a:ext>
            </a:extLst>
          </p:cNvPr>
          <p:cNvSpPr/>
          <p:nvPr/>
        </p:nvSpPr>
        <p:spPr>
          <a:xfrm>
            <a:off x="1958994" y="4629637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D5D5C0AA-B09A-49C5-8DD2-0905D7099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51" y="4719002"/>
            <a:ext cx="379851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비고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12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채널설정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96239-AAD4-40A0-9816-76708258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51476" cy="5158369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DDF1A65-CACB-462D-A959-1F5CACE8A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14" y="25034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11F6C-F66C-40B8-A4A0-E7D1549967A1}"/>
              </a:ext>
            </a:extLst>
          </p:cNvPr>
          <p:cNvSpPr/>
          <p:nvPr/>
        </p:nvSpPr>
        <p:spPr>
          <a:xfrm>
            <a:off x="1949569" y="4922714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9641D2C-7CEB-48E2-AE5D-52E727238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901" y="5086386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0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lang="ko-KR" altLang="en-US" sz="900" dirty="0" err="1">
                <a:sym typeface="Wingdings" panose="05000000000000000000" pitchFamily="2" charset="2"/>
              </a:rPr>
              <a:t>메인화면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A885FB1-2297-46D9-B92D-B2CF44D9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1" y="886008"/>
            <a:ext cx="8542052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558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생산의뢰 다운로드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생산의뢰된</a:t>
            </a:r>
            <a:r>
              <a:rPr lang="ko-KR" altLang="en-US" sz="900" dirty="0"/>
              <a:t> 다운로드 하여 의뢰 목록들을 </a:t>
            </a:r>
            <a:r>
              <a:rPr lang="ko-KR" altLang="en-US" sz="900" dirty="0" err="1"/>
              <a:t>그리드뷰에</a:t>
            </a:r>
            <a:r>
              <a:rPr lang="ko-KR" altLang="en-US" sz="900" dirty="0"/>
              <a:t> 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생산의뢰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생산의뢰가 더 이상 진행 되지 않도록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요청받은</a:t>
            </a:r>
            <a:r>
              <a:rPr lang="ko-KR" altLang="en-US" sz="900" dirty="0"/>
              <a:t> </a:t>
            </a:r>
            <a:r>
              <a:rPr lang="ko-KR" altLang="en-US" sz="900" dirty="0" err="1"/>
              <a:t>생산의뢰중</a:t>
            </a:r>
            <a:r>
              <a:rPr lang="ko-KR" altLang="en-US" sz="900" dirty="0"/>
              <a:t> 선택한 의뢰의 작업을 지시하는 목록을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74146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EA7F7-F76B-4ED3-BE6D-6E3DE090B495}"/>
              </a:ext>
            </a:extLst>
          </p:cNvPr>
          <p:cNvSpPr txBox="1"/>
          <p:nvPr/>
        </p:nvSpPr>
        <p:spPr>
          <a:xfrm>
            <a:off x="7728636" y="176293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B6B8D-AFCD-493D-827F-3FD491094121}"/>
              </a:ext>
            </a:extLst>
          </p:cNvPr>
          <p:cNvSpPr txBox="1"/>
          <p:nvPr/>
        </p:nvSpPr>
        <p:spPr>
          <a:xfrm>
            <a:off x="7728636" y="19780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8D25D-E970-46A1-B590-90794894F87C}"/>
              </a:ext>
            </a:extLst>
          </p:cNvPr>
          <p:cNvSpPr txBox="1"/>
          <p:nvPr/>
        </p:nvSpPr>
        <p:spPr>
          <a:xfrm>
            <a:off x="2369469" y="219579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D0CCE-5F70-4876-9D9B-2D0BAAEF0EFA}"/>
              </a:ext>
            </a:extLst>
          </p:cNvPr>
          <p:cNvSpPr txBox="1"/>
          <p:nvPr/>
        </p:nvSpPr>
        <p:spPr>
          <a:xfrm>
            <a:off x="2380234" y="387006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4320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작업지시처리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작업이 종료된 작업을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 마감취소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종료된 작업에 수정사항이 생기면 </a:t>
            </a:r>
            <a:r>
              <a:rPr lang="ko-KR" altLang="en-US" sz="900" dirty="0" err="1"/>
              <a:t>마감취소하여</a:t>
            </a:r>
            <a:r>
              <a:rPr lang="ko-KR" altLang="en-US" sz="900" dirty="0"/>
              <a:t> 다시 처리한다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④입력정보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생성된 작업지시 수정내용을 입력하여 저장한다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0D65A-2E80-4330-AC3D-78A980B9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9" y="688470"/>
            <a:ext cx="8588855" cy="530244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62" y="2556981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26A1-0D13-4ECA-8E58-12E994D5E973}"/>
              </a:ext>
            </a:extLst>
          </p:cNvPr>
          <p:cNvSpPr txBox="1"/>
          <p:nvPr/>
        </p:nvSpPr>
        <p:spPr>
          <a:xfrm>
            <a:off x="1939171" y="162408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5BB3C-2CB9-4B77-B576-3282F626896C}"/>
              </a:ext>
            </a:extLst>
          </p:cNvPr>
          <p:cNvSpPr txBox="1"/>
          <p:nvPr/>
        </p:nvSpPr>
        <p:spPr>
          <a:xfrm>
            <a:off x="7623133" y="165117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0C3FBA-4DC2-40B2-8E7C-E72CE41D8390}"/>
              </a:ext>
            </a:extLst>
          </p:cNvPr>
          <p:cNvSpPr txBox="1"/>
          <p:nvPr/>
        </p:nvSpPr>
        <p:spPr>
          <a:xfrm>
            <a:off x="7623132" y="182149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D7D22-8E98-4B4C-A380-FBD1C664274F}"/>
              </a:ext>
            </a:extLst>
          </p:cNvPr>
          <p:cNvSpPr txBox="1"/>
          <p:nvPr/>
        </p:nvSpPr>
        <p:spPr>
          <a:xfrm>
            <a:off x="2291818" y="50588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50819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</a:t>
            </a:r>
            <a:r>
              <a:rPr lang="en-US" altLang="ko-KR" sz="900" dirty="0"/>
              <a:t> </a:t>
            </a:r>
            <a:r>
              <a:rPr lang="ko-KR" altLang="en-US" sz="900" dirty="0"/>
              <a:t>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지시된 작업의 목록들을 확인 하는 목록입니다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시간대별 실적조회 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시간대별 실적을 나타내는 차트입니다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④일단위별 실적조회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일단위별 실적을 나타내는 차트입니다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B035A-4DB3-4E82-BD7C-1FFA82B352F3}"/>
              </a:ext>
            </a:extLst>
          </p:cNvPr>
          <p:cNvSpPr txBox="1"/>
          <p:nvPr/>
        </p:nvSpPr>
        <p:spPr>
          <a:xfrm>
            <a:off x="1973036" y="1796993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7DC82-317D-4EFB-8CDB-6BA9C2EBF4E9}"/>
              </a:ext>
            </a:extLst>
          </p:cNvPr>
          <p:cNvSpPr txBox="1"/>
          <p:nvPr/>
        </p:nvSpPr>
        <p:spPr>
          <a:xfrm>
            <a:off x="2531576" y="221034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F2D9A-376A-4E10-AE13-27BD28B93633}"/>
              </a:ext>
            </a:extLst>
          </p:cNvPr>
          <p:cNvSpPr txBox="1"/>
          <p:nvPr/>
        </p:nvSpPr>
        <p:spPr>
          <a:xfrm>
            <a:off x="1973035" y="41355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E13169-814A-4F8D-8BB0-2A807C48199A}"/>
              </a:ext>
            </a:extLst>
          </p:cNvPr>
          <p:cNvSpPr txBox="1"/>
          <p:nvPr/>
        </p:nvSpPr>
        <p:spPr>
          <a:xfrm>
            <a:off x="5768829" y="414666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31218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생산수량을 조회 및 조정하는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작업지시일자를 선택하여 그 날짜에 있는 데이터를 가져오고 공정과 작업장을 선택하면 그 조건으로 합쳐 조회가 다시 보여집니다</a:t>
            </a:r>
            <a:r>
              <a:rPr lang="en-US" altLang="ko-KR" sz="9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실적보정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수정하는 기능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실적분할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분할하는 기능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7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팔렛트를</a:t>
            </a:r>
            <a:r>
              <a:rPr lang="ko-KR" altLang="en-US" dirty="0"/>
              <a:t> 마감하는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53068"/>
            <a:ext cx="2008095" cy="216371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</a:t>
            </a:r>
            <a:r>
              <a:rPr lang="ko-KR" altLang="en-US" dirty="0"/>
              <a:t> 마감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생산일자 조건에 맞춰 데이터를 보여진다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작업지시를 선택 후 마감버튼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해당 작업지시에 포함된 모든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팔레트 선택 후 개별 팔레트 마감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</a:t>
            </a:r>
            <a:r>
              <a:rPr lang="ko-KR" altLang="en-US" sz="900" dirty="0" err="1"/>
              <a:t>등급상세</a:t>
            </a:r>
            <a:r>
              <a:rPr lang="ko-KR" altLang="en-US" sz="900" dirty="0"/>
              <a:t>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팔레트의 등급 상세명을 수정합니다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(</a:t>
            </a:r>
            <a:r>
              <a:rPr lang="ko-KR" altLang="en-US" sz="900" dirty="0"/>
              <a:t>마감된 팔레트는 수정불가</a:t>
            </a:r>
            <a:r>
              <a:rPr lang="en-US" altLang="ko-KR" sz="900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3694851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실적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완제품 입고리스트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품목별 조건으로 조회합니다</a:t>
            </a:r>
            <a:r>
              <a:rPr lang="en-US" altLang="ko-KR" sz="900" dirty="0"/>
              <a:t>..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534997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건조</a:t>
            </a:r>
            <a:r>
              <a:rPr lang="en-US" altLang="ko-KR" dirty="0"/>
              <a:t>,</a:t>
            </a:r>
            <a:r>
              <a:rPr lang="ko-KR" altLang="en-US" dirty="0"/>
              <a:t>소성에서 사용하는 </a:t>
            </a:r>
            <a:r>
              <a:rPr lang="en-US" altLang="ko-KR" dirty="0"/>
              <a:t>GAS </a:t>
            </a:r>
            <a:r>
              <a:rPr lang="ko-KR" altLang="en-US" dirty="0"/>
              <a:t>사용량 등록 수정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r>
              <a:rPr lang="ko-KR" altLang="en-US" dirty="0"/>
              <a:t> 사용량 등록 조회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935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등록할 수 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기숙사</a:t>
            </a:r>
            <a:r>
              <a:rPr lang="en-US" altLang="ko-KR" sz="900" dirty="0"/>
              <a:t>GAS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비고 만 수정가능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38603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89162"/>
            <a:ext cx="2008095" cy="216371"/>
          </a:xfrm>
        </p:spPr>
        <p:txBody>
          <a:bodyPr/>
          <a:lstStyle/>
          <a:p>
            <a:r>
              <a:rPr lang="ko-KR" altLang="en-US" dirty="0"/>
              <a:t>대차현황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대차그룹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16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대차이력을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대차이력조회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대차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대차이력조회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4172945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모니터링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대차현황모니터링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현황확인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건조대차</a:t>
            </a:r>
            <a:r>
              <a:rPr lang="en-US" altLang="ko-KR" sz="900" dirty="0"/>
              <a:t>/</a:t>
            </a:r>
            <a:r>
              <a:rPr lang="ko-KR" altLang="en-US" sz="900" dirty="0"/>
              <a:t>소성대차 화면을 </a:t>
            </a:r>
            <a:r>
              <a:rPr lang="en-US" altLang="ko-KR" sz="900" dirty="0"/>
              <a:t>2</a:t>
            </a:r>
            <a:r>
              <a:rPr lang="ko-KR" altLang="en-US" sz="900" dirty="0"/>
              <a:t>개로 구성하고</a:t>
            </a:r>
            <a:r>
              <a:rPr lang="en-US" altLang="ko-KR" sz="900" dirty="0"/>
              <a:t> </a:t>
            </a:r>
            <a:r>
              <a:rPr lang="ko-KR" altLang="en-US" sz="900" dirty="0"/>
              <a:t>우측에는 </a:t>
            </a:r>
            <a:r>
              <a:rPr lang="ko-KR" altLang="en-US" sz="900" dirty="0" err="1"/>
              <a:t>비어있는</a:t>
            </a:r>
            <a:r>
              <a:rPr lang="ko-KR" altLang="en-US" sz="900" dirty="0"/>
              <a:t> 대차 목록을 표시합니다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비가동을 조회하거나 추가하는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비가동</a:t>
            </a:r>
            <a:r>
              <a:rPr lang="ko-KR" altLang="en-US" dirty="0"/>
              <a:t> 등록 및 조회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비가동을 등록할 수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3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사원 근태정보를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 </a:t>
            </a:r>
            <a:r>
              <a:rPr lang="ko-KR" altLang="en-US" dirty="0"/>
              <a:t>근태정보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근태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엑셀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근태정보를 엑셀로 다운로드 합니다</a:t>
            </a:r>
            <a:r>
              <a:rPr lang="en-US" altLang="ko-KR" sz="900" dirty="0"/>
              <a:t>.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BAD6A2-1C9B-4F8B-9A8E-B5CB5A4ECCE5}"/>
              </a:ext>
            </a:extLst>
          </p:cNvPr>
          <p:cNvGrpSpPr/>
          <p:nvPr/>
        </p:nvGrpSpPr>
        <p:grpSpPr>
          <a:xfrm>
            <a:off x="507043" y="892497"/>
            <a:ext cx="8542051" cy="5152684"/>
            <a:chOff x="507043" y="892497"/>
            <a:chExt cx="8542051" cy="5152684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C2BE4C0-66ED-4D6A-8565-4C8D7BE1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627" y="1476022"/>
              <a:ext cx="3376462" cy="233851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449D96-80DE-412A-BDA2-6394791A8B71}"/>
                </a:ext>
              </a:extLst>
            </p:cNvPr>
            <p:cNvSpPr/>
            <p:nvPr/>
          </p:nvSpPr>
          <p:spPr>
            <a:xfrm>
              <a:off x="1666975" y="3171913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DB38A3-C599-484D-A639-2B0C04F95318}"/>
                </a:ext>
              </a:extLst>
            </p:cNvPr>
            <p:cNvSpPr txBox="1"/>
            <p:nvPr/>
          </p:nvSpPr>
          <p:spPr>
            <a:xfrm>
              <a:off x="1594792" y="28648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46FDC5-6300-4386-AA3F-B5CD435E3D96}"/>
                </a:ext>
              </a:extLst>
            </p:cNvPr>
            <p:cNvSpPr/>
            <p:nvPr/>
          </p:nvSpPr>
          <p:spPr>
            <a:xfrm>
              <a:off x="3737718" y="3507550"/>
              <a:ext cx="655404" cy="2466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008BEA-2B8F-4B1C-869F-2EF0DA2A112D}"/>
                </a:ext>
              </a:extLst>
            </p:cNvPr>
            <p:cNvSpPr txBox="1"/>
            <p:nvPr/>
          </p:nvSpPr>
          <p:spPr>
            <a:xfrm>
              <a:off x="3437006" y="34376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404EA4-F2A3-4EB1-AFF0-EF64796827FC}"/>
                </a:ext>
              </a:extLst>
            </p:cNvPr>
            <p:cNvSpPr txBox="1"/>
            <p:nvPr/>
          </p:nvSpPr>
          <p:spPr>
            <a:xfrm>
              <a:off x="3165440" y="286342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813956-9324-478C-8F2E-0A5201B923D4}"/>
                </a:ext>
              </a:extLst>
            </p:cNvPr>
            <p:cNvSpPr/>
            <p:nvPr/>
          </p:nvSpPr>
          <p:spPr>
            <a:xfrm>
              <a:off x="3167976" y="3162465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F677883-72D3-4DB1-AF3D-0CAF748F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43" y="892497"/>
              <a:ext cx="8542051" cy="51526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643107-3DC7-44D7-B643-A8091A07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1328" y="1933603"/>
              <a:ext cx="1466850" cy="2190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FD0AAF-CCF6-4482-A153-940518E0F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494" y="935777"/>
              <a:ext cx="952500" cy="114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25BB9B-1EDA-44A4-BAE5-1097E3E0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577" y="925251"/>
              <a:ext cx="442167" cy="1146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B63F2D-985A-47AF-B3BF-7F1E00A2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8745" y="5881421"/>
              <a:ext cx="1304925" cy="161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D0A35A-FE96-4573-B0A7-0BD9AB7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8745" y="5879586"/>
              <a:ext cx="483608" cy="120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42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작업자의 근태현황을 분석하는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근태현황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작업자 별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상세조회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작업자를 선택하여 해당 사원이 작업한 작업지시의 상세 정보를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3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불량 이미지 등록 및 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불량이미지</a:t>
            </a:r>
            <a:r>
              <a:rPr lang="ko-KR" altLang="en-US" dirty="0"/>
              <a:t> 등록 및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</a:t>
            </a:r>
            <a:r>
              <a:rPr lang="en-US" altLang="ko-KR" sz="900" dirty="0"/>
              <a:t> </a:t>
            </a:r>
            <a:r>
              <a:rPr lang="ko-KR" altLang="en-US" sz="900" dirty="0"/>
              <a:t>별 불량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불량을 등록할 수 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품질 측정값을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공정조건등록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품질측정값을</a:t>
            </a:r>
            <a:r>
              <a:rPr lang="ko-KR" altLang="en-US" dirty="0"/>
              <a:t>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</a:t>
            </a:r>
            <a:r>
              <a:rPr lang="ko-KR" altLang="en-US" dirty="0"/>
              <a:t>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원자재 </a:t>
            </a:r>
            <a:r>
              <a:rPr lang="en-US" altLang="ko-KR" dirty="0"/>
              <a:t>LOT</a:t>
            </a:r>
            <a:r>
              <a:rPr lang="ko-KR" altLang="en-US" dirty="0"/>
              <a:t>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원재료 </a:t>
            </a:r>
            <a:r>
              <a:rPr lang="en-US" altLang="ko-KR" dirty="0"/>
              <a:t>LOT</a:t>
            </a:r>
            <a:r>
              <a:rPr lang="ko-KR" altLang="en-US" dirty="0"/>
              <a:t>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생산년도</a:t>
            </a:r>
            <a:r>
              <a:rPr lang="ko-KR" altLang="en-US" sz="900" dirty="0"/>
              <a:t> 별 원자재 </a:t>
            </a:r>
            <a:r>
              <a:rPr lang="en-US" altLang="ko-KR" sz="900" dirty="0"/>
              <a:t>LOT </a:t>
            </a:r>
            <a:r>
              <a:rPr lang="ko-KR" altLang="en-US" sz="900" dirty="0"/>
              <a:t>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적재일지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적재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적재 공정의 작업일지를 나타낸다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74EDD-0972-44E4-A48C-31B253E69BD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9BF5-D30E-4E79-9A0F-19386ADB8593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7082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성형일지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성형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성형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ADACD-0B97-4F2B-820D-96AED1174A81}"/>
              </a:ext>
            </a:extLst>
          </p:cNvPr>
          <p:cNvSpPr txBox="1"/>
          <p:nvPr/>
        </p:nvSpPr>
        <p:spPr>
          <a:xfrm>
            <a:off x="1958994" y="180605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04514-29B3-4523-8D0C-456047AC9B94}"/>
              </a:ext>
            </a:extLst>
          </p:cNvPr>
          <p:cNvSpPr txBox="1"/>
          <p:nvPr/>
        </p:nvSpPr>
        <p:spPr>
          <a:xfrm>
            <a:off x="1973036" y="23376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0584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603331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682F5-E03D-4386-947C-7C5D8B5E876E}"/>
              </a:ext>
            </a:extLst>
          </p:cNvPr>
          <p:cNvSpPr txBox="1"/>
          <p:nvPr/>
        </p:nvSpPr>
        <p:spPr>
          <a:xfrm>
            <a:off x="1972160" y="177825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7489F-8FCC-49F2-B46F-76A2FD500594}"/>
              </a:ext>
            </a:extLst>
          </p:cNvPr>
          <p:cNvSpPr txBox="1"/>
          <p:nvPr/>
        </p:nvSpPr>
        <p:spPr>
          <a:xfrm>
            <a:off x="1963935" y="23442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80586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선별</a:t>
            </a:r>
            <a:r>
              <a:rPr lang="en-US" altLang="ko-KR" dirty="0"/>
              <a:t>/</a:t>
            </a:r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15625-4F64-4ED4-AD07-96D7197FA505}"/>
              </a:ext>
            </a:extLst>
          </p:cNvPr>
          <p:cNvSpPr txBox="1"/>
          <p:nvPr/>
        </p:nvSpPr>
        <p:spPr>
          <a:xfrm>
            <a:off x="1958994" y="181633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E4C956-E795-478C-A82D-EA70D9D1057A}"/>
              </a:ext>
            </a:extLst>
          </p:cNvPr>
          <p:cNvSpPr txBox="1"/>
          <p:nvPr/>
        </p:nvSpPr>
        <p:spPr>
          <a:xfrm>
            <a:off x="1958993" y="23633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12015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소성일지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소성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소성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5959747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5759C-BE53-4C78-931E-1CFF8E5DC889}"/>
              </a:ext>
            </a:extLst>
          </p:cNvPr>
          <p:cNvSpPr txBox="1"/>
          <p:nvPr/>
        </p:nvSpPr>
        <p:spPr>
          <a:xfrm>
            <a:off x="1958994" y="177798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AF701-7722-4299-8397-1DD388EFA448}"/>
              </a:ext>
            </a:extLst>
          </p:cNvPr>
          <p:cNvSpPr txBox="1"/>
          <p:nvPr/>
        </p:nvSpPr>
        <p:spPr>
          <a:xfrm>
            <a:off x="1958993" y="238641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8618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 조건을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일별 생산 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69097-5872-4AE9-93F2-B77ADE871E2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10B8D-6DBF-4518-92E8-EE34E8CF2AB0}"/>
              </a:ext>
            </a:extLst>
          </p:cNvPr>
          <p:cNvSpPr txBox="1"/>
          <p:nvPr/>
        </p:nvSpPr>
        <p:spPr>
          <a:xfrm>
            <a:off x="2409263" y="231348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87657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월별생산현황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선택된 월의 생산현황과 전월 생산현황을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E1B41-8B8C-4D48-9231-610511DF74B4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3A53C-CAE1-48DD-92C7-8AFD6406A3B8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1485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포장실적현황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월단위</a:t>
            </a:r>
            <a:r>
              <a:rPr lang="ko-KR" altLang="en-US" sz="900" dirty="0"/>
              <a:t> </a:t>
            </a:r>
            <a:r>
              <a:rPr lang="ko-KR" altLang="en-US" sz="900" dirty="0" err="1"/>
              <a:t>포장량을</a:t>
            </a:r>
            <a:r>
              <a:rPr lang="ko-KR" altLang="en-US" sz="900" dirty="0"/>
              <a:t>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D830-7314-4922-A79A-EC394D47285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D1BB8-3014-4BED-89E5-51CB1D11DEC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976229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표준생산정보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품목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공정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일자별</a:t>
            </a:r>
            <a:r>
              <a:rPr kumimoji="1" lang="ko-KR" altLang="en-US" sz="900" dirty="0">
                <a:latin typeface="맑은 고딕" pitchFamily="50" charset="-127"/>
              </a:rPr>
              <a:t> 표준 생산정보를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B2257-DAD6-4336-9060-FC5A33A7FEFB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A7048-AC09-4F71-AE50-B8698AC4D23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4713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금형정보등록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조건에 맞는 금형을 검색한다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상세 정보를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입력내용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정보를 등록한다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4912E-5564-474E-B64D-7316824B65EF}"/>
              </a:ext>
            </a:extLst>
          </p:cNvPr>
          <p:cNvSpPr txBox="1"/>
          <p:nvPr/>
        </p:nvSpPr>
        <p:spPr>
          <a:xfrm>
            <a:off x="1973036" y="180419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E7ADC-A051-468B-B951-39E918CA4F82}"/>
              </a:ext>
            </a:extLst>
          </p:cNvPr>
          <p:cNvSpPr txBox="1"/>
          <p:nvPr/>
        </p:nvSpPr>
        <p:spPr>
          <a:xfrm>
            <a:off x="1958994" y="258257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86DE0-A9F1-44FC-96F2-1AA4D1BCD4A7}"/>
              </a:ext>
            </a:extLst>
          </p:cNvPr>
          <p:cNvSpPr txBox="1"/>
          <p:nvPr/>
        </p:nvSpPr>
        <p:spPr>
          <a:xfrm>
            <a:off x="2405401" y="510207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681220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금형사용현황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품목별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사용중인 금형을 검색한다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사용중인 금형의 상세 정보를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D5A2-5EF2-44C3-96A1-82AE356F86DD}"/>
              </a:ext>
            </a:extLst>
          </p:cNvPr>
          <p:cNvSpPr txBox="1"/>
          <p:nvPr/>
        </p:nvSpPr>
        <p:spPr>
          <a:xfrm>
            <a:off x="1972481" y="1847271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396F-A386-469F-BDD1-2DFDB4F2B140}"/>
              </a:ext>
            </a:extLst>
          </p:cNvPr>
          <p:cNvSpPr txBox="1"/>
          <p:nvPr/>
        </p:nvSpPr>
        <p:spPr>
          <a:xfrm>
            <a:off x="2393238" y="227787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6125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1A6B7A4-7510-467A-88C6-05BC8A66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9263"/>
            <a:ext cx="7784708" cy="5286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성형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281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기능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1125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적재 실적 등록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옮겨타기한</a:t>
            </a:r>
            <a:r>
              <a:rPr kumimoji="1" lang="ko-KR" altLang="en-US" sz="900" dirty="0">
                <a:latin typeface="맑은 고딕" pitchFamily="50" charset="-127"/>
              </a:rPr>
              <a:t> 실적으로 처리한다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관리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51E58C6-AFEB-4846-B3AF-FF8B7EF9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891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팔레트 생성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재발행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팔레트를 생성하여 바코드를 발행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재발행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소성대차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3909E0-B2BF-452E-8E35-6F8B20FD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6AE92AD-111B-49F3-9D01-219C8921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3439"/>
            <a:ext cx="7794616" cy="529287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대차를 기준으로 작업지시를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공정의 작업지시를 생성하는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3CCA4D5-CDBF-4913-AF1C-719F4E2B6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POP-</a:t>
            </a:r>
            <a:r>
              <a:rPr lang="ko-KR" altLang="en-US" dirty="0"/>
              <a:t>작업지시 생성</a:t>
            </a:r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CC464CA-2CCA-4EC2-B358-11DA989F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anose="05000000000000000000" pitchFamily="2" charset="2"/>
              </a:rPr>
              <a:t>① 인쇄</a:t>
            </a:r>
            <a:endParaRPr lang="en-US" altLang="ko-KR" sz="9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>
                <a:sym typeface="Wingdings" panose="05000000000000000000" pitchFamily="2" charset="2"/>
              </a:rPr>
              <a:t>바코드 라벨 출력</a:t>
            </a:r>
            <a:r>
              <a:rPr lang="en-US" altLang="ko-KR" sz="900" dirty="0">
                <a:sym typeface="Wingdings" panose="05000000000000000000" pitchFamily="2" charset="2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팔레트를 생성하고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바코드를 라벨을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9808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9728D13-7DC2-4512-83BF-73326112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바코드 재발행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삭제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입고등록 이전 팔레트만 가능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수정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en-US" altLang="ko-KR" sz="900" dirty="0">
                <a:latin typeface="맑은 고딕" pitchFamily="50" charset="-127"/>
              </a:rPr>
              <a:t>ERP </a:t>
            </a:r>
            <a:r>
              <a:rPr kumimoji="1" lang="ko-KR" altLang="en-US" sz="900" dirty="0">
                <a:latin typeface="맑은 고딕" pitchFamily="50" charset="-127"/>
              </a:rPr>
              <a:t>업로드 이전 팔레트만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출력된 팔레트의 바코드를 재발행 하는 화면입니다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86B0FDD-329F-4664-8B40-422CA14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805325"/>
            <a:ext cx="7765790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입고등록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</a:t>
            </a:r>
            <a:r>
              <a:rPr kumimoji="1" lang="en-US" altLang="ko-KR" sz="900" dirty="0">
                <a:latin typeface="맑은 고딕" pitchFamily="50" charset="-127"/>
              </a:rPr>
              <a:t> + </a:t>
            </a:r>
            <a:r>
              <a:rPr kumimoji="1" lang="ko-KR" altLang="en-US" sz="900" dirty="0">
                <a:latin typeface="맑은 고딕" pitchFamily="50" charset="-127"/>
              </a:rPr>
              <a:t>입고 버튼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바코드를 읽어 입고 처리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찾기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스케너가</a:t>
            </a:r>
            <a:r>
              <a:rPr kumimoji="1" lang="ko-KR" altLang="en-US" sz="900" dirty="0">
                <a:latin typeface="맑은 고딕" pitchFamily="50" charset="-127"/>
              </a:rPr>
              <a:t> 동작하지 않을 때를 대비하여 입고 대기 팔레트를 검색하는 기능입니다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팔레트의 바코드를 읽어 입고하는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</a:t>
            </a:r>
            <a:r>
              <a:rPr lang="ko-KR" altLang="en-US" dirty="0" err="1"/>
              <a:t>언로딩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420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수량에 대차의 수량을 차감한다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② 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제품이 있을 경우 포장하지 않도록 대차만 비운다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작업지시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언로딩되는</a:t>
            </a:r>
            <a:r>
              <a:rPr kumimoji="1" lang="ko-KR" altLang="en-US" sz="900" dirty="0">
                <a:latin typeface="맑은 고딕" pitchFamily="50" charset="-127"/>
              </a:rPr>
              <a:t> 대차를 선택하는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성형 생산 대차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735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우측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선택한 작업지시와 동일한 품목이 실려 있는 대차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좌측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 목록이 출력됩니다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로딩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좌측 리스트를 선택하고 로딩수량을 입력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후 로딩 버튼을 클릭하면 입력 수량 만큼 대차에 적재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로딩 수량은 기본으로 품목의 건조 수량을 기준으로 설정되고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사용자가 수정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성형제품을 건조대차에 적재하는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28786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금형 장착</a:t>
            </a:r>
            <a:r>
              <a:rPr lang="en-US" altLang="ko-KR" dirty="0"/>
              <a:t>/</a:t>
            </a:r>
            <a:r>
              <a:rPr lang="ko-KR" altLang="en-US" dirty="0" err="1"/>
              <a:t>탈착</a:t>
            </a:r>
            <a:r>
              <a:rPr lang="ko-KR" altLang="en-US" dirty="0"/>
              <a:t>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금형장착</a:t>
            </a:r>
            <a:r>
              <a:rPr kumimoji="1" lang="ko-KR" altLang="en-US" sz="900" dirty="0">
                <a:latin typeface="맑은 고딕" pitchFamily="50" charset="-127"/>
              </a:rPr>
              <a:t> 대상 금형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정보 리스트를 출력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lang="ko-KR" altLang="en-US" sz="900" dirty="0" err="1"/>
              <a:t>회</a:t>
            </a:r>
            <a:r>
              <a:rPr kumimoji="1" lang="ko-KR" altLang="en-US" sz="900" dirty="0" err="1">
                <a:latin typeface="맑은 고딕" pitchFamily="50" charset="-127"/>
              </a:rPr>
              <a:t>장착</a:t>
            </a:r>
            <a:r>
              <a:rPr kumimoji="1" lang="ko-KR" altLang="en-US" sz="900" dirty="0">
                <a:latin typeface="맑은 고딕" pitchFamily="50" charset="-127"/>
              </a:rPr>
              <a:t> 금형 목록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이미 장착된 금형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 금형 장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관리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29548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19B51B-0B29-4255-917C-1B93B1BF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66417"/>
            <a:ext cx="7765791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작업지시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242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생성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적재공정의 작업지시를 생성하는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실적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옮겨타기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건조대차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수량 필드에 입력한 수량만큼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 dirty="0">
                <a:latin typeface="맑은 고딕" pitchFamily="50" charset="-127"/>
              </a:rPr>
              <a:t>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건조대차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제품을 제거합니다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이동하는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요입</a:t>
            </a:r>
            <a:r>
              <a:rPr lang="en-US" altLang="ko-KR" dirty="0"/>
              <a:t>/ </a:t>
            </a:r>
            <a:r>
              <a:rPr lang="ko-KR" altLang="en-US" dirty="0" err="1"/>
              <a:t>요출</a:t>
            </a:r>
            <a:r>
              <a:rPr lang="ko-KR" altLang="en-US" dirty="0"/>
              <a:t>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요입</a:t>
            </a:r>
            <a:r>
              <a:rPr lang="en-US" altLang="ko-KR" sz="900" dirty="0"/>
              <a:t>/ </a:t>
            </a:r>
            <a:r>
              <a:rPr lang="ko-KR" altLang="en-US" sz="900" dirty="0" err="1"/>
              <a:t>요출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대차의 </a:t>
            </a:r>
            <a:r>
              <a:rPr kumimoji="1" lang="ko-KR" altLang="en-US" sz="900" dirty="0" err="1">
                <a:latin typeface="맑은 고딕" pitchFamily="50" charset="-127"/>
              </a:rPr>
              <a:t>요입과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요출을</a:t>
            </a:r>
            <a:r>
              <a:rPr kumimoji="1" lang="ko-KR" altLang="en-US" sz="900" dirty="0">
                <a:latin typeface="맑은 고딕" pitchFamily="50" charset="-127"/>
              </a:rPr>
              <a:t>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건조대차 비우기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07446" y="189161"/>
            <a:ext cx="1019257" cy="216024"/>
          </a:xfrm>
        </p:spPr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대차비우기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건조대차의 잔량을 비웁니다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en-US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작업자 할당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공정에 작업자를 할당하는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공정조건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공정조건을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br>
              <a:rPr kumimoji="1" lang="en-US" altLang="ko-KR" sz="900" dirty="0">
                <a:latin typeface="맑은 고딕" pitchFamily="50" charset="-127"/>
              </a:rPr>
            </a:b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측정항목별 측정그룹이 생성됩니다</a:t>
            </a:r>
            <a:r>
              <a:rPr kumimoji="1" lang="en-US" altLang="ko-KR" sz="900" dirty="0">
                <a:latin typeface="맑은 고딕" pitchFamily="50" charset="-127"/>
              </a:rPr>
              <a:t>. </a:t>
            </a:r>
          </a:p>
          <a:p>
            <a:pPr lvl="0">
              <a:defRPr/>
            </a:pPr>
            <a:r>
              <a:rPr lang="en-US" altLang="ko-KR" sz="900" dirty="0"/>
              <a:t>     ex) </a:t>
            </a:r>
            <a:r>
              <a:rPr lang="ko-KR" altLang="en-US" sz="900" dirty="0"/>
              <a:t>온도 </a:t>
            </a:r>
            <a:r>
              <a:rPr lang="en-US" altLang="ko-KR" sz="900" dirty="0"/>
              <a:t>=&gt; </a:t>
            </a:r>
            <a:r>
              <a:rPr lang="ko-KR" altLang="en-US" sz="900" dirty="0"/>
              <a:t>온도그룹</a:t>
            </a:r>
            <a:r>
              <a:rPr lang="en-US" altLang="ko-KR" sz="900" dirty="0"/>
              <a:t>/ 13</a:t>
            </a:r>
            <a:r>
              <a:rPr lang="ko-KR" altLang="en-US" sz="900" dirty="0"/>
              <a:t>도</a:t>
            </a:r>
            <a:r>
              <a:rPr lang="en-US" altLang="ko-KR" sz="900" dirty="0"/>
              <a:t>/ 1</a:t>
            </a:r>
            <a:r>
              <a:rPr lang="ko-KR" altLang="en-US" sz="900" dirty="0"/>
              <a:t>일</a:t>
            </a: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품질 측정값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품질 측정값을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비가동</a:t>
            </a:r>
            <a:r>
              <a:rPr lang="ko-KR" altLang="en-US" dirty="0"/>
              <a:t> 등록</a:t>
            </a:r>
            <a:r>
              <a:rPr lang="en-US" altLang="ko-KR" dirty="0"/>
              <a:t>(</a:t>
            </a:r>
            <a:r>
              <a:rPr lang="ko-KR" altLang="en-US" dirty="0"/>
              <a:t>사유변경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2020.01.14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 err="1">
                <a:latin typeface="맑은 고딕" pitchFamily="50" charset="-127"/>
              </a:rPr>
              <a:t>비가동</a:t>
            </a:r>
            <a:r>
              <a:rPr kumimoji="1" lang="ko-KR" altLang="en-US" sz="900" dirty="0">
                <a:latin typeface="맑은 고딕" pitchFamily="50" charset="-127"/>
              </a:rPr>
              <a:t> 사유를 등록하는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3829</Words>
  <Application>Microsoft Office PowerPoint</Application>
  <PresentationFormat>와이드스크린</PresentationFormat>
  <Paragraphs>946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메인화면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작업지시관리</vt:lpstr>
      <vt:lpstr>작업지시관리</vt:lpstr>
      <vt:lpstr>작업지시관리</vt:lpstr>
      <vt:lpstr>생산수량을 조회 및 조정하는 화면</vt:lpstr>
      <vt:lpstr>포장 팔렛트를 마감하는 화면</vt:lpstr>
      <vt:lpstr>포장 실적 조회 화면</vt:lpstr>
      <vt:lpstr>건조,소성에서 사용하는 GAS 사용량 등록 수정 조회 화면</vt:lpstr>
      <vt:lpstr>대차 현황을 조회하는 화면</vt:lpstr>
      <vt:lpstr>대차이력을 조회하는 화면</vt:lpstr>
      <vt:lpstr>대차 현황을 모니터링 화면</vt:lpstr>
      <vt:lpstr>비가동을 조회하거나 추가하는 화면</vt:lpstr>
      <vt:lpstr>사원 근태정보를 조회하는 화면</vt:lpstr>
      <vt:lpstr>작업자의 근태현황을 분석하는 화면</vt:lpstr>
      <vt:lpstr>불량 이미지 등록 및 조회</vt:lpstr>
      <vt:lpstr>품질 측정값을 등록하는 화면</vt:lpstr>
      <vt:lpstr>공정조건을 등록하는 화면</vt:lpstr>
      <vt:lpstr>품질측정값을 조회하는 화면</vt:lpstr>
      <vt:lpstr>공정조건을 조회하는 화면</vt:lpstr>
      <vt:lpstr>원자재 LOT를 조회하는 화면</vt:lpstr>
      <vt:lpstr>일지관리</vt:lpstr>
      <vt:lpstr>일지관리</vt:lpstr>
      <vt:lpstr>일지관리</vt:lpstr>
      <vt:lpstr>일지관리</vt:lpstr>
      <vt:lpstr>일지관리</vt:lpstr>
      <vt:lpstr>분석관리</vt:lpstr>
      <vt:lpstr>분석관리</vt:lpstr>
      <vt:lpstr>분석관리</vt:lpstr>
      <vt:lpstr>분석관리</vt:lpstr>
      <vt:lpstr>금형관리</vt:lpstr>
      <vt:lpstr>금형관리</vt:lpstr>
      <vt:lpstr>POP-작업지시 현황(성형)</vt:lpstr>
      <vt:lpstr>POP-작업지시 현황(적재)</vt:lpstr>
      <vt:lpstr>POP-작업지시 현황(포장)</vt:lpstr>
      <vt:lpstr>POP-작업지시 생성</vt:lpstr>
      <vt:lpstr>POP-팔레트 생성</vt:lpstr>
      <vt:lpstr>POP-팔레트 바코드 재발행</vt:lpstr>
      <vt:lpstr>POP-포장 입고등록</vt:lpstr>
      <vt:lpstr>POP-포장 언로딩</vt:lpstr>
      <vt:lpstr>POP-성형 생산 대차 선택</vt:lpstr>
      <vt:lpstr>POP-금형 장착/탈착 등록</vt:lpstr>
      <vt:lpstr>POP-적재 작업지시 생성</vt:lpstr>
      <vt:lpstr>POP-적재 실적 등록</vt:lpstr>
      <vt:lpstr>POP-요입/ 요출 관리</vt:lpstr>
      <vt:lpstr>POP-건조대차 비우기</vt:lpstr>
      <vt:lpstr>POP-작업자 할당</vt:lpstr>
      <vt:lpstr>POP-공정조건 등록</vt:lpstr>
      <vt:lpstr>POP-품질 측정값 등록</vt:lpstr>
      <vt:lpstr>POP-비가동 등록(사유변경)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신소연</cp:lastModifiedBy>
  <cp:revision>46</cp:revision>
  <dcterms:created xsi:type="dcterms:W3CDTF">2019-10-30T04:49:23Z</dcterms:created>
  <dcterms:modified xsi:type="dcterms:W3CDTF">2020-01-14T06:11:43Z</dcterms:modified>
</cp:coreProperties>
</file>